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4" r:id="rId22"/>
  </p:sldIdLst>
  <p:sldSz cx="12192000" cy="6858000"/>
  <p:notesSz cx="6858000" cy="9144000"/>
  <p:embeddedFontLst>
    <p:embeddedFont>
      <p:font typeface="Microsoft JhengHei" panose="020B0604030504040204" pitchFamily="34" charset="-120"/>
      <p:regular r:id="rId24"/>
      <p:bold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Roboto Mono" pitchFamily="49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RS2k6c8b0BzHGGzhK3eL/c1yu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35"/>
  </p:normalViewPr>
  <p:slideViewPr>
    <p:cSldViewPr snapToGrid="0">
      <p:cViewPr varScale="1">
        <p:scale>
          <a:sx n="115" d="100"/>
          <a:sy n="115" d="100"/>
        </p:scale>
        <p:origin x="6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Gym</a:t>
            </a:r>
            <a:r>
              <a:rPr lang="zh-TW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是 OpenAI 所開源的 Reinforcement Learning 工具包。無論是想感受 Reinforcement Learning 是怎麼一回事，或是想嘗試進階 Deep Q-Learning 的開發者，都可以快速方便的調用 </a:t>
            </a:r>
            <a:r>
              <a:rPr lang="zh-TW"/>
              <a:t>gym</a:t>
            </a:r>
            <a:r>
              <a:rPr lang="zh-TW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所提供的許多現成環境，專注於演算法的設計與實現。</a:t>
            </a:r>
            <a:endParaRPr/>
          </a:p>
        </p:txBody>
      </p:sp>
      <p:sp>
        <p:nvSpPr>
          <p:cNvPr id="71" name="Google Shape;7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b9491b07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b9491b070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31b9491b070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b9491b070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31b9491b07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b9491b070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g31b9491b070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b9491b070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31b9491b07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eced432c8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31eced432c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" name="Google Shape;23;p1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6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6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標題及物件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609600" y="185928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o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o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title"/>
          </p:nvPr>
        </p:nvSpPr>
        <p:spPr>
          <a:xfrm>
            <a:off x="2133600" y="0"/>
            <a:ext cx="100584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 txBox="1">
            <a:spLocks noGrp="1"/>
          </p:cNvSpPr>
          <p:nvPr>
            <p:ph type="ctrTitle"/>
          </p:nvPr>
        </p:nvSpPr>
        <p:spPr>
          <a:xfrm>
            <a:off x="1015360" y="1988841"/>
            <a:ext cx="10363200" cy="2815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Arial"/>
              <a:buNone/>
              <a:defRPr sz="8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lvl="1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>
  <p:cSld name="只有標題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6" name="Google Shape;36;p19"/>
          <p:cNvGrpSpPr/>
          <p:nvPr/>
        </p:nvGrpSpPr>
        <p:grpSpPr>
          <a:xfrm>
            <a:off x="0" y="1316978"/>
            <a:ext cx="12048661" cy="239815"/>
            <a:chOff x="0" y="1749025"/>
            <a:chExt cx="9036496" cy="311823"/>
          </a:xfrm>
        </p:grpSpPr>
        <p:sp>
          <p:nvSpPr>
            <p:cNvPr id="37" name="Google Shape;37;p19"/>
            <p:cNvSpPr/>
            <p:nvPr/>
          </p:nvSpPr>
          <p:spPr>
            <a:xfrm>
              <a:off x="0" y="1772816"/>
              <a:ext cx="7092280" cy="288032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9"/>
            <p:cNvSpPr/>
            <p:nvPr/>
          </p:nvSpPr>
          <p:spPr>
            <a:xfrm>
              <a:off x="7020694" y="1769083"/>
              <a:ext cx="720080" cy="288032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9"/>
            <p:cNvSpPr/>
            <p:nvPr/>
          </p:nvSpPr>
          <p:spPr>
            <a:xfrm>
              <a:off x="7668344" y="1759054"/>
              <a:ext cx="720080" cy="288032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9"/>
            <p:cNvSpPr/>
            <p:nvPr/>
          </p:nvSpPr>
          <p:spPr>
            <a:xfrm>
              <a:off x="8316416" y="1749025"/>
              <a:ext cx="720080" cy="288032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2133600" y="0"/>
            <a:ext cx="100584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只有標題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44" name="Google Shape;44;p20"/>
          <p:cNvGrpSpPr/>
          <p:nvPr/>
        </p:nvGrpSpPr>
        <p:grpSpPr>
          <a:xfrm>
            <a:off x="0" y="1316978"/>
            <a:ext cx="12048661" cy="239815"/>
            <a:chOff x="0" y="1749025"/>
            <a:chExt cx="9036496" cy="311823"/>
          </a:xfrm>
        </p:grpSpPr>
        <p:sp>
          <p:nvSpPr>
            <p:cNvPr id="45" name="Google Shape;45;p20"/>
            <p:cNvSpPr/>
            <p:nvPr/>
          </p:nvSpPr>
          <p:spPr>
            <a:xfrm>
              <a:off x="0" y="1772816"/>
              <a:ext cx="7092280" cy="288032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0"/>
            <p:cNvSpPr/>
            <p:nvPr/>
          </p:nvSpPr>
          <p:spPr>
            <a:xfrm>
              <a:off x="7020694" y="1769083"/>
              <a:ext cx="720080" cy="288032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0"/>
            <p:cNvSpPr/>
            <p:nvPr/>
          </p:nvSpPr>
          <p:spPr>
            <a:xfrm>
              <a:off x="7668344" y="1759054"/>
              <a:ext cx="720080" cy="288032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0"/>
            <p:cNvSpPr/>
            <p:nvPr/>
          </p:nvSpPr>
          <p:spPr>
            <a:xfrm>
              <a:off x="8316416" y="1749025"/>
              <a:ext cx="720080" cy="288032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" name="Google Shape;49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" name="Google Shape;50;p20"/>
          <p:cNvPicPr preferRelativeResize="0"/>
          <p:nvPr/>
        </p:nvPicPr>
        <p:blipFill rotWithShape="1">
          <a:blip r:embed="rId2">
            <a:alphaModFix/>
          </a:blip>
          <a:srcRect l="5456" t="-856" r="25352" b="8709"/>
          <a:stretch/>
        </p:blipFill>
        <p:spPr>
          <a:xfrm>
            <a:off x="23388" y="314323"/>
            <a:ext cx="12145223" cy="622935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0"/>
          <p:cNvSpPr/>
          <p:nvPr/>
        </p:nvSpPr>
        <p:spPr>
          <a:xfrm>
            <a:off x="806643" y="1232790"/>
            <a:ext cx="10578714" cy="326188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0"/>
          <p:cNvSpPr txBox="1">
            <a:spLocks noGrp="1"/>
          </p:cNvSpPr>
          <p:nvPr>
            <p:ph type="title"/>
          </p:nvPr>
        </p:nvSpPr>
        <p:spPr>
          <a:xfrm>
            <a:off x="806643" y="1561635"/>
            <a:ext cx="10602101" cy="2660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Microsoft JhengHei"/>
              <a:buNone/>
              <a:defRPr sz="72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兩項物件" type="twoObj">
  <p:cSld name="TWO_OBJECTS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>
            <a:spLocks noGrp="1"/>
          </p:cNvSpPr>
          <p:nvPr>
            <p:ph type="title"/>
          </p:nvPr>
        </p:nvSpPr>
        <p:spPr>
          <a:xfrm>
            <a:off x="669882" y="432000"/>
            <a:ext cx="10852237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38100" rIns="76200" bIns="381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  <a:defRPr sz="28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body" idx="1"/>
          </p:nvPr>
        </p:nvSpPr>
        <p:spPr>
          <a:xfrm>
            <a:off x="669930" y="1296000"/>
            <a:ext cx="5283242" cy="5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0" rIns="82550" bIns="0" anchor="t" anchorCtr="0">
            <a:noAutofit/>
          </a:bodyPr>
          <a:lstStyle>
            <a:lvl1pPr marL="457200" marR="0" lvl="0" indent="-330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30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30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30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30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2"/>
          </p:nvPr>
        </p:nvSpPr>
        <p:spPr>
          <a:xfrm>
            <a:off x="6238877" y="1296000"/>
            <a:ext cx="5283242" cy="5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</a:defRPr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Char char="o"/>
              <a:defRPr sz="1600">
                <a:solidFill>
                  <a:srgbClr val="3F3F3F"/>
                </a:solidFill>
              </a:defRPr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Char char="o"/>
              <a:defRPr sz="1600">
                <a:solidFill>
                  <a:srgbClr val="3F3F3F"/>
                </a:solidFill>
              </a:defRPr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BF0">
            <a:alpha val="35686"/>
          </a:srgb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2017622" y="107136"/>
            <a:ext cx="10174378" cy="103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609600" y="185928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" name="Google Shape;13;p15" descr="Taipei Tech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9349" y="257657"/>
            <a:ext cx="1536171" cy="8936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4;p15"/>
          <p:cNvGrpSpPr/>
          <p:nvPr/>
        </p:nvGrpSpPr>
        <p:grpSpPr>
          <a:xfrm>
            <a:off x="0" y="1426715"/>
            <a:ext cx="12188361" cy="221518"/>
            <a:chOff x="0" y="1772816"/>
            <a:chExt cx="9141271" cy="288032"/>
          </a:xfrm>
        </p:grpSpPr>
        <p:sp>
          <p:nvSpPr>
            <p:cNvPr id="15" name="Google Shape;15;p15"/>
            <p:cNvSpPr/>
            <p:nvPr/>
          </p:nvSpPr>
          <p:spPr>
            <a:xfrm>
              <a:off x="0" y="1772816"/>
              <a:ext cx="7092280" cy="288032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5"/>
            <p:cNvSpPr/>
            <p:nvPr/>
          </p:nvSpPr>
          <p:spPr>
            <a:xfrm>
              <a:off x="7039744" y="1772816"/>
              <a:ext cx="720080" cy="288032"/>
            </a:xfrm>
            <a:prstGeom prst="chevron">
              <a:avLst>
                <a:gd name="adj" fmla="val 50000"/>
              </a:avLst>
            </a:prstGeom>
            <a:solidFill>
              <a:srgbClr val="6076B4">
                <a:alpha val="8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5"/>
            <p:cNvSpPr/>
            <p:nvPr/>
          </p:nvSpPr>
          <p:spPr>
            <a:xfrm>
              <a:off x="7717874" y="1772816"/>
              <a:ext cx="720080" cy="288032"/>
            </a:xfrm>
            <a:prstGeom prst="chevron">
              <a:avLst>
                <a:gd name="adj" fmla="val 50000"/>
              </a:avLst>
            </a:prstGeom>
            <a:solidFill>
              <a:srgbClr val="6076B4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5"/>
            <p:cNvSpPr/>
            <p:nvPr/>
          </p:nvSpPr>
          <p:spPr>
            <a:xfrm>
              <a:off x="8421191" y="1772816"/>
              <a:ext cx="720080" cy="288032"/>
            </a:xfrm>
            <a:prstGeom prst="chevron">
              <a:avLst>
                <a:gd name="adj" fmla="val 50000"/>
              </a:avLst>
            </a:prstGeom>
            <a:solidFill>
              <a:srgbClr val="6076B4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steemit.com/cn-stem/@hongtao/q-learning-mountaincar" TargetMode="External"/><Relationship Id="rId3" Type="http://schemas.openxmlformats.org/officeDocument/2006/relationships/hyperlink" Target="https://github.com/roger28200901/NTUT_ML_LAB08" TargetMode="External"/><Relationship Id="rId7" Type="http://schemas.openxmlformats.org/officeDocument/2006/relationships/hyperlink" Target="https://blog.csdn.net/weixin_42454034/article/details/111194389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-blog.com/ai/gym-bi-ji-04-mountaincar/" TargetMode="External"/><Relationship Id="rId5" Type="http://schemas.openxmlformats.org/officeDocument/2006/relationships/hyperlink" Target="https://ithelp.ithome.com.tw/articles/10247712" TargetMode="External"/><Relationship Id="rId4" Type="http://schemas.openxmlformats.org/officeDocument/2006/relationships/hyperlink" Target="https://github.com/nitish-kalan/MountainCar-v0-Deep-Q-Learning-DQN-Kera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>
            <a:spLocks noGrp="1"/>
          </p:cNvSpPr>
          <p:nvPr>
            <p:ph type="title"/>
          </p:nvPr>
        </p:nvSpPr>
        <p:spPr>
          <a:xfrm>
            <a:off x="1194600" y="1744026"/>
            <a:ext cx="10363200" cy="10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AI Lab 8 Report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5" name="Google Shape;65;p1"/>
          <p:cNvSpPr txBox="1">
            <a:spLocks noGrp="1"/>
          </p:cNvSpPr>
          <p:nvPr>
            <p:ph type="body" idx="1"/>
          </p:nvPr>
        </p:nvSpPr>
        <p:spPr>
          <a:xfrm>
            <a:off x="775480" y="3931800"/>
            <a:ext cx="4338600" cy="11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</a:pPr>
            <a:r>
              <a:rPr lang="zh-TW" b="1">
                <a:solidFill>
                  <a:schemeClr val="dk1"/>
                </a:solidFill>
              </a:rPr>
              <a:t>指導教授 : 曾恕銘</a:t>
            </a:r>
            <a:br>
              <a:rPr lang="zh-TW" b="1">
                <a:solidFill>
                  <a:schemeClr val="dk1"/>
                </a:solidFill>
              </a:rPr>
            </a:br>
            <a:r>
              <a:rPr lang="zh-TW" b="1">
                <a:solidFill>
                  <a:schemeClr val="dk1"/>
                </a:solidFill>
              </a:rPr>
              <a:t>113368545 陳昀鴻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50"/>
              <a:buNone/>
            </a:pPr>
            <a:r>
              <a:rPr lang="zh-TW" b="1">
                <a:solidFill>
                  <a:schemeClr val="dk1"/>
                </a:solidFill>
              </a:rPr>
              <a:t>113568519 吳孟軒</a:t>
            </a:r>
            <a:endParaRPr/>
          </a:p>
        </p:txBody>
      </p:sp>
      <p:sp>
        <p:nvSpPr>
          <p:cNvPr id="66" name="Google Shape;66;p1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  <p:pic>
        <p:nvPicPr>
          <p:cNvPr id="67" name="Google Shape;6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050" y="3097825"/>
            <a:ext cx="5043700" cy="338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7876" y="2105709"/>
            <a:ext cx="5200235" cy="36617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5"/>
          <p:cNvGrpSpPr/>
          <p:nvPr/>
        </p:nvGrpSpPr>
        <p:grpSpPr>
          <a:xfrm>
            <a:off x="410033" y="2746840"/>
            <a:ext cx="5132047" cy="2847745"/>
            <a:chOff x="420543" y="2105709"/>
            <a:chExt cx="5132047" cy="2847745"/>
          </a:xfrm>
        </p:grpSpPr>
        <p:pic>
          <p:nvPicPr>
            <p:cNvPr id="182" name="Google Shape;182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20543" y="2105709"/>
              <a:ext cx="5132047" cy="2403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5"/>
            <p:cNvSpPr txBox="1"/>
            <p:nvPr/>
          </p:nvSpPr>
          <p:spPr>
            <a:xfrm>
              <a:off x="420543" y="4584122"/>
              <a:ext cx="513204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Log Info</a:t>
              </a:r>
              <a:endParaRPr sz="1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84" name="Google Shape;184;p5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/>
              <a:t>實驗影片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/>
              <a:t>Program RL_brain.py</a:t>
            </a:r>
            <a:endParaRPr/>
          </a:p>
        </p:txBody>
      </p:sp>
      <p:sp>
        <p:nvSpPr>
          <p:cNvPr id="191" name="Google Shape;191;p6"/>
          <p:cNvSpPr txBox="1"/>
          <p:nvPr/>
        </p:nvSpPr>
        <p:spPr>
          <a:xfrm>
            <a:off x="462455" y="1963340"/>
            <a:ext cx="6096000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DQN 使用三層神經網絡：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zh-TW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這種三層結構特別適合 Mountain</a:t>
            </a:r>
            <a:r>
              <a:rPr lang="en-US" altLang="zh-TW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 問題，因為：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需要理解狀態空間中的複雜模式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需要學習長期規劃（爬山需要先往後退）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需要整合位置和速度信息來做出決策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zh-TW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而且實驗結果表明，這種結構確實能帶來：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更快的學習速度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更穩定的訓練過程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更好的最終性能</a:t>
            </a:r>
            <a:endParaRPr dirty="0"/>
          </a:p>
        </p:txBody>
      </p:sp>
      <p:sp>
        <p:nvSpPr>
          <p:cNvPr id="192" name="Google Shape;192;p6"/>
          <p:cNvSpPr txBox="1"/>
          <p:nvPr/>
        </p:nvSpPr>
        <p:spPr>
          <a:xfrm>
            <a:off x="6558455" y="1963340"/>
            <a:ext cx="6096000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輸入層：狀態特徵（位置和速度）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隱藏層 1：64 個節點，使用 ELU 激活函數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隱藏層 2：32 個節點，使用 ELU 激活函數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輸出層：每個動作的 Q 值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zh-TW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調整重點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梯度裁剪以提高穩定性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將 ReLU 改為 ELU 激活函數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原始 ReLU 版本可能在訓練初期表現不穩定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ELU 版本通常能提供</a:t>
            </a: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endParaRPr dirty="0"/>
          </a:p>
          <a:p>
            <a:pPr marL="342900" lvl="4" indent="-342900">
              <a:buClr>
                <a:schemeClr val="dk1"/>
              </a:buClr>
              <a:buSzPts val="1800"/>
              <a:buFont typeface="+mj-lt"/>
              <a:buAutoNum type="alphaLcPeriod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更快的收斂速度</a:t>
            </a:r>
            <a:endParaRPr lang="en-US" altLang="zh-TW" dirty="0"/>
          </a:p>
          <a:p>
            <a:pPr marL="342900" lvl="4" indent="-342900">
              <a:buClr>
                <a:schemeClr val="dk1"/>
              </a:buClr>
              <a:buSzPts val="1800"/>
              <a:buFont typeface="+mj-lt"/>
              <a:buAutoNum type="alphaLcPeriod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更穩定的學習曲線</a:t>
            </a:r>
            <a:endParaRPr lang="en-US" altLang="zh-TW" dirty="0"/>
          </a:p>
          <a:p>
            <a:pPr marL="342900" lvl="4" indent="-342900">
              <a:buClr>
                <a:schemeClr val="dk1"/>
              </a:buClr>
              <a:buSzPts val="1800"/>
              <a:buFont typeface="+mj-lt"/>
              <a:buAutoNum type="alphaLcPeriod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更好的最終性能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模型保存/加載功能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增強的視覺化工具</a:t>
            </a:r>
            <a:r>
              <a:rPr lang="zh-TW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(plot 優化)</a:t>
            </a:r>
            <a:endParaRPr sz="1800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/>
              <a:t>Program RL_brain.py</a:t>
            </a:r>
            <a:endParaRPr/>
          </a:p>
        </p:txBody>
      </p:sp>
      <p:pic>
        <p:nvPicPr>
          <p:cNvPr id="199" name="Google Shape;199;p7" descr="一張含有 文字, 螢幕擷取畫面, 軟體, 多媒體軟體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7225" y="2096374"/>
            <a:ext cx="9780774" cy="3280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7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/>
              <a:t>Program RL_brain.py</a:t>
            </a:r>
            <a:endParaRPr/>
          </a:p>
        </p:txBody>
      </p:sp>
      <p:pic>
        <p:nvPicPr>
          <p:cNvPr id="206" name="Google Shape;206;p8" descr="一張含有 文字, 螢幕擷取畫面, 軟體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7376" y="1681256"/>
            <a:ext cx="7270376" cy="51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8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/>
              <a:t>Program RL_brain.py</a:t>
            </a:r>
            <a:endParaRPr/>
          </a:p>
        </p:txBody>
      </p:sp>
      <p:pic>
        <p:nvPicPr>
          <p:cNvPr id="213" name="Google Shape;213;p9" descr="一張含有 文字, 螢幕擷取畫面, 軟體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3363" y="1677058"/>
            <a:ext cx="7325273" cy="504308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9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/>
              <a:t>Program reward_functions.py</a:t>
            </a:r>
            <a:endParaRPr/>
          </a:p>
        </p:txBody>
      </p:sp>
      <p:pic>
        <p:nvPicPr>
          <p:cNvPr id="220" name="Google Shape;220;p10" descr="一張含有 文字, 螢幕擷取畫面, 字型, 功能表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372" y="1872869"/>
            <a:ext cx="3516463" cy="469084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0"/>
          <p:cNvSpPr txBox="1"/>
          <p:nvPr/>
        </p:nvSpPr>
        <p:spPr>
          <a:xfrm>
            <a:off x="5381297" y="2345015"/>
            <a:ext cx="6096000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zh-TW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調整重點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這個優化後的獎勵函數特點：</a:t>
            </a:r>
            <a:endParaRPr sz="18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提供更強的位置獎勵（權重為 5.0）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在上坡時給予雙倍速度獎勵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接近頂部時（x ≥ -0.2）提供 1.5 倍獎勵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達到目標時給予較大獎勵（20.0）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懲罰在低位置停滯不前的情況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更大的獎勵範圍（-3 到 20）以提供更強的學習信號</a:t>
            </a:r>
            <a:endParaRPr dirty="0"/>
          </a:p>
        </p:txBody>
      </p:sp>
      <p:sp>
        <p:nvSpPr>
          <p:cNvPr id="222" name="Google Shape;222;p10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/>
              <a:t>Program reward_functions.py</a:t>
            </a:r>
            <a:endParaRPr/>
          </a:p>
        </p:txBody>
      </p:sp>
      <p:pic>
        <p:nvPicPr>
          <p:cNvPr id="228" name="Google Shape;228;p11" descr="一張含有 文字, 螢幕擷取畫面, 軟體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0474" y="1674754"/>
            <a:ext cx="4514326" cy="508716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1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/>
              <a:t>Program: run_MountainCar.py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35" name="Google Shape;235;p12" descr="一張含有 文字, 螢幕擷取畫面, 軟體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1491" y="1761848"/>
            <a:ext cx="4930662" cy="491747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2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/>
              <a:t>Loss function</a:t>
            </a:r>
            <a:endParaRPr/>
          </a:p>
        </p:txBody>
      </p:sp>
      <p:pic>
        <p:nvPicPr>
          <p:cNvPr id="242" name="Google Shape;24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2756724"/>
            <a:ext cx="5336319" cy="266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248" y="2306344"/>
            <a:ext cx="4758559" cy="356891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3"/>
          <p:cNvSpPr txBox="1"/>
          <p:nvPr/>
        </p:nvSpPr>
        <p:spPr>
          <a:xfrm>
            <a:off x="2511973" y="5875263"/>
            <a:ext cx="8130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</a:t>
            </a:r>
            <a:endParaRPr sz="18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13"/>
          <p:cNvSpPr txBox="1"/>
          <p:nvPr/>
        </p:nvSpPr>
        <p:spPr>
          <a:xfrm>
            <a:off x="8581697" y="5505931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</a:t>
            </a:r>
            <a:endParaRPr sz="18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13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B8540C4-FF07-6419-FDE2-D57AEFB49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19</a:t>
            </a:fld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A8D8B4D-AD56-4616-382F-F7E6EDEB4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and Test Loss function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C7C4F5-0350-AF2B-E49C-2CA71B935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179162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13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Times New Roman"/>
              <a:buNone/>
            </a:pPr>
            <a:r>
              <a:rPr lang="zh-TW" sz="5000">
                <a:latin typeface="Times New Roman"/>
                <a:ea typeface="Times New Roman"/>
                <a:cs typeface="Times New Roman"/>
                <a:sym typeface="Times New Roman"/>
              </a:rPr>
              <a:t>Open AI gym for Lab 8 </a:t>
            </a:r>
            <a:endParaRPr sz="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392880" y="2059435"/>
            <a:ext cx="5251651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OpenAI Gym is a tool that provides many test environments, so that everyone can have a common environment to test their own RL algorithms, instead of spending time to build their own test environment.</a:t>
            </a:r>
            <a:endParaRPr sz="3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2" descr="Exploring OpenAI Gym: A Platform for Reinforcement Learning Algorithms | by  Velotio Technologies | Velotio Perspectives | 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2759740"/>
            <a:ext cx="5926354" cy="18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A6B8C-45BC-AE63-0B82-DE658071E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1B1F544-8EEC-EF76-C0F7-C133C715DF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20</a:t>
            </a:fld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BAB8A9D-C6DA-00BD-AB88-B58D119A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and Test Loss function</a:t>
            </a:r>
            <a:endParaRPr kumimoji="1" lang="zh-TW" altLang="en-US" dirty="0"/>
          </a:p>
        </p:txBody>
      </p:sp>
      <p:sp>
        <p:nvSpPr>
          <p:cNvPr id="7" name="Google Shape;221;p10">
            <a:extLst>
              <a:ext uri="{FF2B5EF4-FFF2-40B4-BE49-F238E27FC236}">
                <a16:creationId xmlns:a16="http://schemas.microsoft.com/office/drawing/2014/main" id="{C115292C-1BF0-2C4F-5495-C37D5228071C}"/>
              </a:ext>
            </a:extLst>
          </p:cNvPr>
          <p:cNvSpPr txBox="1"/>
          <p:nvPr/>
        </p:nvSpPr>
        <p:spPr>
          <a:xfrm>
            <a:off x="842751" y="1859339"/>
            <a:ext cx="10286166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zh-TW" sz="180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zh-TW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sz="1800" b="1" dirty="0">
                <a:solidFill>
                  <a:schemeClr val="dk1"/>
                </a:solidFill>
              </a:rPr>
              <a:t>環境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lang="en-US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Hardware:</a:t>
            </a:r>
            <a:b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</a:t>
            </a:r>
            <a:r>
              <a:rPr lang="en-US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 Overview: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&gt;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Name: MacBook Pro Model Identifier: Mac15,3</a:t>
            </a:r>
            <a:b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&gt;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Number: Z1C80002RTA/A Chip: Apple M3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&gt;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Number of Cores: 8 (4 performance and 4 efficiency) Memory: 16 GB</a:t>
            </a:r>
            <a:b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&gt;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 Firmware Version: 10151.121.1</a:t>
            </a:r>
            <a:b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&gt;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Loader Version: 10151.121.1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&gt;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Serial Number (system): CJ492309HN</a:t>
            </a:r>
            <a:b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&gt;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 UUID: 3650AB42-B261-5140-93F0-B5A49288DA1E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&gt;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Provisioning UDID: 00008122-000571C11A40001C</a:t>
            </a:r>
            <a:b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altLang="zh-TW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 &gt; &gt; </a:t>
            </a:r>
            <a:r>
              <a:rPr lang="en" altLang="zh-TW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Activation Lock Status: Enabled </a:t>
            </a:r>
          </a:p>
        </p:txBody>
      </p:sp>
    </p:spTree>
    <p:extLst>
      <p:ext uri="{BB962C8B-B14F-4D97-AF65-F5344CB8AC3E}">
        <p14:creationId xmlns:p14="http://schemas.microsoft.com/office/powerpoint/2010/main" val="324300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/>
              <a:t>Ref</a:t>
            </a:r>
            <a:endParaRPr/>
          </a:p>
        </p:txBody>
      </p:sp>
      <p:sp>
        <p:nvSpPr>
          <p:cNvPr id="252" name="Google Shape;252;p14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21</a:t>
            </a:fld>
            <a:endParaRPr/>
          </a:p>
        </p:txBody>
      </p:sp>
      <p:sp>
        <p:nvSpPr>
          <p:cNvPr id="253" name="Google Shape;253;p14"/>
          <p:cNvSpPr txBox="1"/>
          <p:nvPr/>
        </p:nvSpPr>
        <p:spPr>
          <a:xfrm>
            <a:off x="652347" y="5597242"/>
            <a:ext cx="609971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Github: </a:t>
            </a:r>
            <a:r>
              <a:rPr lang="zh-TW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https://github.com/roger28200901/NTUT_ML_LAB08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14"/>
          <p:cNvSpPr txBox="1"/>
          <p:nvPr/>
        </p:nvSpPr>
        <p:spPr>
          <a:xfrm>
            <a:off x="641195" y="2169133"/>
            <a:ext cx="10063975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AutoNum type="arabicPeriod"/>
            </a:pPr>
            <a:r>
              <a:rPr lang="zh-TW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https://github.com/nitish-kalan/MountainCar-v0-Deep-Q-Learning-DQN-Keras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AutoNum type="arabicPeriod"/>
            </a:pPr>
            <a:r>
              <a:rPr lang="zh-TW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https://ithelp.ithome.com.tw/articles/10247712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AutoNum type="arabicPeriod"/>
            </a:pPr>
            <a:r>
              <a:rPr lang="zh-TW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https://exp-blog.com/ai/gym-bi-ji-04-mountaincar/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AutoNum type="arabicPeriod"/>
            </a:pPr>
            <a:r>
              <a:rPr lang="zh-TW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https://blog.csdn.net/weixin_42454034/article/details/111194389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AutoNum type="arabicPeriod"/>
            </a:pPr>
            <a:r>
              <a:rPr lang="zh-TW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https://steemit.com/cn-stem/@hongtao/q-learning-mountaincar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icrosoft JhengHei"/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b9491b070_0_18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400" cy="365100"/>
          </a:xfrm>
          <a:prstGeom prst="rect">
            <a:avLst/>
          </a:prstGeom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  <p:sp>
        <p:nvSpPr>
          <p:cNvPr id="83" name="Google Shape;83;g31b9491b070_0_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Lab 8 Mountain </a:t>
            </a:r>
            <a:r>
              <a:rPr lang="en-US" altLang="zh-TW" dirty="0"/>
              <a:t>C</a:t>
            </a:r>
            <a:r>
              <a:rPr lang="zh-TW" dirty="0"/>
              <a:t>ar 介紹</a:t>
            </a:r>
            <a:endParaRPr dirty="0"/>
          </a:p>
        </p:txBody>
      </p:sp>
      <p:sp>
        <p:nvSpPr>
          <p:cNvPr id="84" name="Google Shape;84;g31b9491b070_0_18"/>
          <p:cNvSpPr txBox="1"/>
          <p:nvPr/>
        </p:nvSpPr>
        <p:spPr>
          <a:xfrm>
            <a:off x="707149" y="1867122"/>
            <a:ext cx="111540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 dirty="0">
                <a:solidFill>
                  <a:schemeClr val="dk1"/>
                </a:solidFill>
              </a:rPr>
              <a:t>山地車環境是一個</a:t>
            </a:r>
            <a:r>
              <a:rPr lang="zh-TW" sz="2000" b="1" dirty="0">
                <a:solidFill>
                  <a:schemeClr val="dk1"/>
                </a:solidFill>
              </a:rPr>
              <a:t>確定性的馬可夫決策過程（MDP）</a:t>
            </a:r>
            <a:r>
              <a:rPr lang="zh-TW" sz="2000" dirty="0">
                <a:solidFill>
                  <a:schemeClr val="dk1"/>
                </a:solidFill>
              </a:rPr>
              <a:t>。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 dirty="0">
                <a:solidFill>
                  <a:schemeClr val="dk1"/>
                </a:solidFill>
              </a:rPr>
              <a:t>這表示環境的下一個狀態完全由當前狀態和agnet采取的動作決定。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 dirty="0">
                <a:solidFill>
                  <a:schemeClr val="dk1"/>
                </a:solidFill>
              </a:rPr>
              <a:t>環境由一輛汽車和一個</a:t>
            </a:r>
            <a:r>
              <a:rPr lang="zh-TW" sz="2000" b="1" dirty="0">
                <a:solidFill>
                  <a:schemeClr val="dk1"/>
                </a:solidFill>
              </a:rPr>
              <a:t>正弦曲線形狀的山谷</a:t>
            </a:r>
            <a:r>
              <a:rPr lang="zh-TW" sz="2000" dirty="0">
                <a:solidFill>
                  <a:schemeClr val="dk1"/>
                </a:solidFill>
              </a:rPr>
              <a:t>組成。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 dirty="0">
                <a:solidFill>
                  <a:schemeClr val="dk1"/>
                </a:solidFill>
              </a:rPr>
              <a:t>汽車會被</a:t>
            </a:r>
            <a:r>
              <a:rPr lang="zh-TW" sz="2000" b="1" dirty="0">
                <a:solidFill>
                  <a:schemeClr val="dk1"/>
                </a:solidFill>
              </a:rPr>
              <a:t>隨機放置</a:t>
            </a:r>
            <a:r>
              <a:rPr lang="zh-TW" sz="2000" dirty="0">
                <a:solidFill>
                  <a:schemeClr val="dk1"/>
                </a:solidFill>
              </a:rPr>
              <a:t>在山谷底部。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 dirty="0">
                <a:solidFill>
                  <a:schemeClr val="dk1"/>
                </a:solidFill>
              </a:rPr>
              <a:t>代理可以控制汽車</a:t>
            </a:r>
            <a:r>
              <a:rPr lang="zh-TW" sz="2000" b="1" dirty="0">
                <a:solidFill>
                  <a:schemeClr val="dk1"/>
                </a:solidFill>
              </a:rPr>
              <a:t>向左或向右加速</a:t>
            </a:r>
            <a:r>
              <a:rPr lang="zh-TW" sz="2000" dirty="0">
                <a:solidFill>
                  <a:schemeClr val="dk1"/>
                </a:solidFill>
              </a:rPr>
              <a:t>。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 b="1" dirty="0">
                <a:solidFill>
                  <a:schemeClr val="dk1"/>
                </a:solidFill>
              </a:rPr>
              <a:t>目標</a:t>
            </a:r>
            <a:r>
              <a:rPr lang="zh-TW" sz="2000" dirty="0">
                <a:solidFill>
                  <a:schemeClr val="dk1"/>
                </a:solidFill>
              </a:rPr>
              <a:t>是讓汽車到達右側山丘頂部的目標位置。</a:t>
            </a:r>
            <a:endParaRPr sz="2000" dirty="0">
              <a:solidFill>
                <a:schemeClr val="dk1"/>
              </a:solidFill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 dirty="0">
                <a:solidFill>
                  <a:schemeClr val="dk1"/>
                </a:solidFill>
              </a:rPr>
              <a:t>Gym 中有兩個版本的山地車環境：</a:t>
            </a:r>
            <a:endParaRPr sz="2000" dirty="0">
              <a:solidFill>
                <a:schemeClr val="dk1"/>
              </a:solidFill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○"/>
            </a:pPr>
            <a:r>
              <a:rPr lang="zh-TW" sz="2000" b="1" dirty="0">
                <a:solidFill>
                  <a:srgbClr val="FF0000"/>
                </a:solidFill>
              </a:rPr>
              <a:t>離散動作版本</a:t>
            </a:r>
            <a:r>
              <a:rPr lang="zh-TW" sz="2000" dirty="0">
                <a:solidFill>
                  <a:srgbClr val="FF0000"/>
                </a:solidFill>
              </a:rPr>
              <a:t>: 代理只能選擇有限個離散的加速度值 Discrete(3)。</a:t>
            </a:r>
            <a:endParaRPr sz="2000" dirty="0">
              <a:solidFill>
                <a:srgbClr val="FF0000"/>
              </a:solidFill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 b="1" dirty="0">
                <a:solidFill>
                  <a:schemeClr val="dk1"/>
                </a:solidFill>
              </a:rPr>
              <a:t>連續動作版本:</a:t>
            </a:r>
            <a:r>
              <a:rPr lang="zh-TW" sz="2000" dirty="0">
                <a:solidFill>
                  <a:schemeClr val="dk1"/>
                </a:solidFill>
              </a:rPr>
              <a:t> 代理可以選擇任意大小的加速度值 Box(-1.0, 1.0, (1,), float32)。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85" name="Google Shape;85;g31b9491b070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1100" y="3073750"/>
            <a:ext cx="3433525" cy="22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>
            <a:spLocks noGrp="1"/>
          </p:cNvSpPr>
          <p:nvPr>
            <p:ph type="body" idx="1"/>
          </p:nvPr>
        </p:nvSpPr>
        <p:spPr>
          <a:xfrm>
            <a:off x="5725725" y="1221226"/>
            <a:ext cx="6075900" cy="550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000" b="1" dirty="0"/>
          </a:p>
          <a:p>
            <a:pPr marL="0" lvl="0" indent="0" algn="l" rtl="0">
              <a:lnSpc>
                <a:spcPct val="90909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000" b="1" dirty="0"/>
              <a:t>觀察空間(Observation Space)</a:t>
            </a:r>
            <a:endParaRPr sz="2000" b="1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 dirty="0"/>
              <a:t>為一個</a:t>
            </a:r>
            <a:r>
              <a:rPr lang="zh-TW" sz="20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shape (2,)</a:t>
            </a:r>
            <a:r>
              <a:rPr lang="zh-TW" sz="2000" dirty="0"/>
              <a:t> 的 </a:t>
            </a:r>
            <a:r>
              <a:rPr lang="zh-TW" sz="20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ndarray</a:t>
            </a:r>
            <a:r>
              <a:rPr lang="zh-TW" sz="2000" dirty="0"/>
              <a:t>，包含兩個元素：</a:t>
            </a:r>
            <a:endParaRPr sz="2000" b="1" dirty="0"/>
          </a:p>
          <a:p>
            <a:pPr marL="9144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山地車車在 x 軸上的</a:t>
            </a:r>
            <a:r>
              <a:rPr lang="zh-TW" sz="2000" b="1" dirty="0"/>
              <a:t>位置</a:t>
            </a:r>
            <a:endParaRPr sz="2000" dirty="0"/>
          </a:p>
          <a:p>
            <a:pPr marL="9144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山地車的</a:t>
            </a:r>
            <a:r>
              <a:rPr lang="zh-TW" sz="2000" b="1" dirty="0"/>
              <a:t>速度</a:t>
            </a:r>
            <a:endParaRPr sz="2000" b="1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000" b="1" dirty="0"/>
              <a:t>位置說明</a:t>
            </a:r>
            <a:r>
              <a:rPr lang="zh-TW" altLang="en-US" sz="2000" b="1" dirty="0"/>
              <a:t>：</a:t>
            </a:r>
            <a:r>
              <a:rPr lang="zh-TW" sz="2000" b="1" dirty="0"/>
              <a:t> </a:t>
            </a:r>
            <a:endParaRPr sz="2000" b="1" dirty="0"/>
          </a:p>
          <a:p>
            <a:pPr marL="9144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位置在 [-1.2, 0.6] 的範圍內</a:t>
            </a:r>
            <a:endParaRPr sz="2000" dirty="0"/>
          </a:p>
          <a:p>
            <a:pPr marL="9144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最低點處為-0.5左右</a:t>
            </a:r>
            <a:endParaRPr sz="2000" dirty="0"/>
          </a:p>
          <a:p>
            <a:pPr marL="9144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左邊的坡頂為-1.2</a:t>
            </a:r>
            <a:endParaRPr sz="2000" dirty="0"/>
          </a:p>
          <a:p>
            <a:pPr marL="9144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右邊與之相對應的高度位置為0</a:t>
            </a:r>
            <a:endParaRPr sz="2000" dirty="0"/>
          </a:p>
          <a:p>
            <a:pPr marL="9144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小黃旗位置=0.5。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  <p:grpSp>
        <p:nvGrpSpPr>
          <p:cNvPr id="92" name="Google Shape;92;p4"/>
          <p:cNvGrpSpPr/>
          <p:nvPr/>
        </p:nvGrpSpPr>
        <p:grpSpPr>
          <a:xfrm>
            <a:off x="390375" y="2322118"/>
            <a:ext cx="5142415" cy="3798039"/>
            <a:chOff x="-71901" y="2001839"/>
            <a:chExt cx="6440901" cy="4757063"/>
          </a:xfrm>
        </p:grpSpPr>
        <p:pic>
          <p:nvPicPr>
            <p:cNvPr id="93" name="Google Shape;93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800" y="2001839"/>
              <a:ext cx="6013704" cy="400467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4" name="Google Shape;94;p4"/>
            <p:cNvCxnSpPr/>
            <p:nvPr/>
          </p:nvCxnSpPr>
          <p:spPr>
            <a:xfrm>
              <a:off x="302800" y="3566000"/>
              <a:ext cx="0" cy="24753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4"/>
            <p:cNvCxnSpPr/>
            <p:nvPr/>
          </p:nvCxnSpPr>
          <p:spPr>
            <a:xfrm>
              <a:off x="2572350" y="5703175"/>
              <a:ext cx="0" cy="344100"/>
            </a:xfrm>
            <a:prstGeom prst="straightConnector1">
              <a:avLst/>
            </a:prstGeom>
            <a:noFill/>
            <a:ln w="28575" cap="flat" cmpd="sng">
              <a:solidFill>
                <a:srgbClr val="D9D9D9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4"/>
            <p:cNvCxnSpPr/>
            <p:nvPr/>
          </p:nvCxnSpPr>
          <p:spPr>
            <a:xfrm>
              <a:off x="314550" y="3536600"/>
              <a:ext cx="4515600" cy="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4"/>
            <p:cNvCxnSpPr/>
            <p:nvPr/>
          </p:nvCxnSpPr>
          <p:spPr>
            <a:xfrm>
              <a:off x="4830150" y="3566000"/>
              <a:ext cx="0" cy="24753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4"/>
            <p:cNvCxnSpPr/>
            <p:nvPr/>
          </p:nvCxnSpPr>
          <p:spPr>
            <a:xfrm>
              <a:off x="5994300" y="2748725"/>
              <a:ext cx="0" cy="32925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99" name="Google Shape;99;p4"/>
            <p:cNvSpPr txBox="1"/>
            <p:nvPr/>
          </p:nvSpPr>
          <p:spPr>
            <a:xfrm>
              <a:off x="-71901" y="6041302"/>
              <a:ext cx="9384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</a:rPr>
                <a:t>-1.2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100" name="Google Shape;100;p4"/>
            <p:cNvSpPr txBox="1"/>
            <p:nvPr/>
          </p:nvSpPr>
          <p:spPr>
            <a:xfrm>
              <a:off x="2191775" y="6041300"/>
              <a:ext cx="749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FF0000"/>
                  </a:solidFill>
                </a:rPr>
                <a:t>-0.5</a:t>
              </a:r>
              <a:endParaRPr sz="1800">
                <a:solidFill>
                  <a:srgbClr val="FF0000"/>
                </a:solidFill>
              </a:endParaRPr>
            </a:p>
          </p:txBody>
        </p:sp>
        <p:sp>
          <p:nvSpPr>
            <p:cNvPr id="101" name="Google Shape;101;p4"/>
            <p:cNvSpPr txBox="1"/>
            <p:nvPr/>
          </p:nvSpPr>
          <p:spPr>
            <a:xfrm>
              <a:off x="4455450" y="6041300"/>
              <a:ext cx="749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</a:rPr>
                <a:t>0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102" name="Google Shape;102;p4"/>
            <p:cNvSpPr txBox="1"/>
            <p:nvPr/>
          </p:nvSpPr>
          <p:spPr>
            <a:xfrm>
              <a:off x="5619600" y="6041300"/>
              <a:ext cx="749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</a:rPr>
                <a:t>0.5</a:t>
              </a:r>
              <a:endParaRPr sz="2000">
                <a:solidFill>
                  <a:srgbClr val="FF00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0000"/>
                </a:solidFill>
              </a:endParaRPr>
            </a:p>
          </p:txBody>
        </p:sp>
      </p:grpSp>
      <p:sp>
        <p:nvSpPr>
          <p:cNvPr id="103" name="Google Shape;103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Lab 8 Mountain </a:t>
            </a:r>
            <a:r>
              <a:rPr lang="en-US" altLang="zh-TW" dirty="0"/>
              <a:t>C</a:t>
            </a:r>
            <a:r>
              <a:rPr lang="zh-TW" dirty="0"/>
              <a:t>ar 介紹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b9491b070_0_62"/>
          <p:cNvSpPr txBox="1">
            <a:spLocks noGrp="1"/>
          </p:cNvSpPr>
          <p:nvPr>
            <p:ph type="body" idx="1"/>
          </p:nvPr>
        </p:nvSpPr>
        <p:spPr>
          <a:xfrm>
            <a:off x="5780825" y="1666300"/>
            <a:ext cx="6075900" cy="6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000" b="1" dirty="0"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000" b="1" dirty="0"/>
              <a:t>動作空間</a:t>
            </a:r>
            <a:endParaRPr sz="2000" b="1" dirty="0"/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這個環境使用</a:t>
            </a:r>
            <a:r>
              <a:rPr lang="zh-TW" sz="2000" b="1" dirty="0"/>
              <a:t>離散動作空間</a:t>
            </a:r>
            <a:r>
              <a:rPr lang="zh-TW" sz="2000" dirty="0"/>
              <a:t>，表示代理只能選擇有限個動作。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動作空間為 </a:t>
            </a:r>
            <a:r>
              <a:rPr lang="zh-TW" sz="20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Discrete(3)</a:t>
            </a:r>
            <a:r>
              <a:rPr lang="zh-TW" sz="2000" dirty="0"/>
              <a:t>，代表代理可以選擇三個動作：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zh-TW" sz="2000" b="1" dirty="0"/>
              <a:t>0</a:t>
            </a:r>
            <a:r>
              <a:rPr lang="zh-TW" sz="2000" dirty="0"/>
              <a:t>: 向左加速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zh-TW" sz="2000" b="1" dirty="0"/>
              <a:t>1</a:t>
            </a:r>
            <a:r>
              <a:rPr lang="zh-TW" sz="2000" dirty="0"/>
              <a:t>: 不加速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zh-TW" sz="2000" b="1" dirty="0"/>
              <a:t>2</a:t>
            </a:r>
            <a:r>
              <a:rPr lang="zh-TW" sz="2000" dirty="0"/>
              <a:t>: 向右加速</a:t>
            </a:r>
            <a:endParaRPr sz="2000" dirty="0"/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zh-TW" sz="2000" dirty="0"/>
            </a:br>
            <a:endParaRPr sz="20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g31b9491b070_0_62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  <p:grpSp>
        <p:nvGrpSpPr>
          <p:cNvPr id="110" name="Google Shape;110;g31b9491b070_0_62"/>
          <p:cNvGrpSpPr/>
          <p:nvPr/>
        </p:nvGrpSpPr>
        <p:grpSpPr>
          <a:xfrm>
            <a:off x="390375" y="2322118"/>
            <a:ext cx="5142415" cy="3798039"/>
            <a:chOff x="-71901" y="2001839"/>
            <a:chExt cx="6440901" cy="4757063"/>
          </a:xfrm>
        </p:grpSpPr>
        <p:pic>
          <p:nvPicPr>
            <p:cNvPr id="111" name="Google Shape;111;g31b9491b070_0_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800" y="2001839"/>
              <a:ext cx="6013704" cy="400467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2" name="Google Shape;112;g31b9491b070_0_62"/>
            <p:cNvCxnSpPr/>
            <p:nvPr/>
          </p:nvCxnSpPr>
          <p:spPr>
            <a:xfrm>
              <a:off x="302800" y="3566000"/>
              <a:ext cx="0" cy="24753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g31b9491b070_0_62"/>
            <p:cNvCxnSpPr/>
            <p:nvPr/>
          </p:nvCxnSpPr>
          <p:spPr>
            <a:xfrm>
              <a:off x="2572350" y="5703175"/>
              <a:ext cx="0" cy="344100"/>
            </a:xfrm>
            <a:prstGeom prst="straightConnector1">
              <a:avLst/>
            </a:prstGeom>
            <a:noFill/>
            <a:ln w="28575" cap="flat" cmpd="sng">
              <a:solidFill>
                <a:srgbClr val="D9D9D9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g31b9491b070_0_62"/>
            <p:cNvCxnSpPr/>
            <p:nvPr/>
          </p:nvCxnSpPr>
          <p:spPr>
            <a:xfrm>
              <a:off x="314550" y="3536600"/>
              <a:ext cx="4515600" cy="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g31b9491b070_0_62"/>
            <p:cNvCxnSpPr/>
            <p:nvPr/>
          </p:nvCxnSpPr>
          <p:spPr>
            <a:xfrm>
              <a:off x="4830150" y="3566000"/>
              <a:ext cx="0" cy="24753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g31b9491b070_0_62"/>
            <p:cNvCxnSpPr/>
            <p:nvPr/>
          </p:nvCxnSpPr>
          <p:spPr>
            <a:xfrm>
              <a:off x="5994300" y="2748725"/>
              <a:ext cx="0" cy="32925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17" name="Google Shape;117;g31b9491b070_0_62"/>
            <p:cNvSpPr txBox="1"/>
            <p:nvPr/>
          </p:nvSpPr>
          <p:spPr>
            <a:xfrm>
              <a:off x="-71901" y="6041302"/>
              <a:ext cx="9384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</a:rPr>
                <a:t>-1.2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118" name="Google Shape;118;g31b9491b070_0_62"/>
            <p:cNvSpPr txBox="1"/>
            <p:nvPr/>
          </p:nvSpPr>
          <p:spPr>
            <a:xfrm>
              <a:off x="2191775" y="6041300"/>
              <a:ext cx="749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FF0000"/>
                  </a:solidFill>
                </a:rPr>
                <a:t>-0.5</a:t>
              </a:r>
              <a:endParaRPr sz="1800">
                <a:solidFill>
                  <a:srgbClr val="FF0000"/>
                </a:solidFill>
              </a:endParaRPr>
            </a:p>
          </p:txBody>
        </p:sp>
        <p:sp>
          <p:nvSpPr>
            <p:cNvPr id="119" name="Google Shape;119;g31b9491b070_0_62"/>
            <p:cNvSpPr txBox="1"/>
            <p:nvPr/>
          </p:nvSpPr>
          <p:spPr>
            <a:xfrm>
              <a:off x="4455450" y="6041300"/>
              <a:ext cx="749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</a:rPr>
                <a:t>0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120" name="Google Shape;120;g31b9491b070_0_62"/>
            <p:cNvSpPr txBox="1"/>
            <p:nvPr/>
          </p:nvSpPr>
          <p:spPr>
            <a:xfrm>
              <a:off x="5619600" y="6041300"/>
              <a:ext cx="749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</a:rPr>
                <a:t>0.5</a:t>
              </a:r>
              <a:endParaRPr sz="2000">
                <a:solidFill>
                  <a:srgbClr val="FF00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0000"/>
                </a:solidFill>
              </a:endParaRPr>
            </a:p>
          </p:txBody>
        </p:sp>
      </p:grpSp>
      <p:sp>
        <p:nvSpPr>
          <p:cNvPr id="121" name="Google Shape;121;g31b9491b070_0_6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Lab 8 Mountain </a:t>
            </a:r>
            <a:r>
              <a:rPr lang="en-US" altLang="zh-TW" dirty="0"/>
              <a:t>C</a:t>
            </a:r>
            <a:r>
              <a:rPr lang="zh-TW" dirty="0"/>
              <a:t>ar 介紹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b9491b070_0_84"/>
          <p:cNvSpPr txBox="1">
            <a:spLocks noGrp="1"/>
          </p:cNvSpPr>
          <p:nvPr>
            <p:ph type="body" idx="1"/>
          </p:nvPr>
        </p:nvSpPr>
        <p:spPr>
          <a:xfrm>
            <a:off x="5780825" y="1666300"/>
            <a:ext cx="6075900" cy="6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000" b="1" dirty="0"/>
              <a:t>轉移動態</a:t>
            </a:r>
            <a:endParaRPr sz="2000" b="1" dirty="0"/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 dirty="0"/>
              <a:t>汽車的運動遵循以下</a:t>
            </a:r>
            <a:r>
              <a:rPr lang="zh-TW" sz="2000" b="1" dirty="0"/>
              <a:t>轉移動態</a:t>
            </a:r>
            <a:r>
              <a:rPr lang="zh-TW" sz="2000" dirty="0"/>
              <a:t>公式：</a:t>
            </a:r>
            <a:br>
              <a:rPr lang="zh-TW" sz="2000" dirty="0"/>
            </a:br>
            <a:br>
              <a:rPr lang="zh-TW" sz="2000" dirty="0"/>
            </a:br>
            <a:endParaRPr sz="2000" dirty="0"/>
          </a:p>
          <a:p>
            <a:pPr marL="9144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force = 0.001</a:t>
            </a:r>
            <a:r>
              <a:rPr lang="zh-TW" sz="2000" dirty="0"/>
              <a:t> 代表汽車引擎的推力</a:t>
            </a:r>
            <a:endParaRPr sz="2000" dirty="0"/>
          </a:p>
          <a:p>
            <a:pPr marL="9144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gravity = 0.0025</a:t>
            </a:r>
            <a:r>
              <a:rPr lang="zh-TW" sz="2000" dirty="0"/>
              <a:t> 代表重力加速度</a:t>
            </a:r>
            <a:endParaRPr sz="2000" dirty="0"/>
          </a:p>
          <a:p>
            <a:pPr marL="9144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cos(3 * positiont) * gravity</a:t>
            </a:r>
            <a:r>
              <a:rPr lang="zh-TW" sz="2000" dirty="0"/>
              <a:t> 模擬了山坡的坡度對汽車速度的影響。</a:t>
            </a:r>
            <a:br>
              <a:rPr lang="zh-TW" sz="2000" dirty="0"/>
            </a:br>
            <a:endParaRPr sz="20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g31b9491b070_0_84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  <p:grpSp>
        <p:nvGrpSpPr>
          <p:cNvPr id="128" name="Google Shape;128;g31b9491b070_0_84"/>
          <p:cNvGrpSpPr/>
          <p:nvPr/>
        </p:nvGrpSpPr>
        <p:grpSpPr>
          <a:xfrm>
            <a:off x="390375" y="2322118"/>
            <a:ext cx="5142415" cy="3798039"/>
            <a:chOff x="-71901" y="2001839"/>
            <a:chExt cx="6440901" cy="4757063"/>
          </a:xfrm>
        </p:grpSpPr>
        <p:pic>
          <p:nvPicPr>
            <p:cNvPr id="129" name="Google Shape;129;g31b9491b070_0_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800" y="2001839"/>
              <a:ext cx="6013704" cy="400467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0" name="Google Shape;130;g31b9491b070_0_84"/>
            <p:cNvCxnSpPr/>
            <p:nvPr/>
          </p:nvCxnSpPr>
          <p:spPr>
            <a:xfrm>
              <a:off x="302800" y="3566000"/>
              <a:ext cx="0" cy="24753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g31b9491b070_0_84"/>
            <p:cNvCxnSpPr/>
            <p:nvPr/>
          </p:nvCxnSpPr>
          <p:spPr>
            <a:xfrm>
              <a:off x="2572350" y="5703175"/>
              <a:ext cx="0" cy="344100"/>
            </a:xfrm>
            <a:prstGeom prst="straightConnector1">
              <a:avLst/>
            </a:prstGeom>
            <a:noFill/>
            <a:ln w="28575" cap="flat" cmpd="sng">
              <a:solidFill>
                <a:srgbClr val="D9D9D9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g31b9491b070_0_84"/>
            <p:cNvCxnSpPr/>
            <p:nvPr/>
          </p:nvCxnSpPr>
          <p:spPr>
            <a:xfrm>
              <a:off x="314550" y="3536600"/>
              <a:ext cx="4515600" cy="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g31b9491b070_0_84"/>
            <p:cNvCxnSpPr/>
            <p:nvPr/>
          </p:nvCxnSpPr>
          <p:spPr>
            <a:xfrm>
              <a:off x="4830150" y="3566000"/>
              <a:ext cx="0" cy="24753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g31b9491b070_0_84"/>
            <p:cNvCxnSpPr/>
            <p:nvPr/>
          </p:nvCxnSpPr>
          <p:spPr>
            <a:xfrm>
              <a:off x="5994300" y="2748725"/>
              <a:ext cx="0" cy="3292500"/>
            </a:xfrm>
            <a:prstGeom prst="straightConnector1">
              <a:avLst/>
            </a:prstGeom>
            <a:noFill/>
            <a:ln w="28575" cap="flat" cmpd="sng">
              <a:solidFill>
                <a:srgbClr val="CCCCCC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35" name="Google Shape;135;g31b9491b070_0_84"/>
            <p:cNvSpPr txBox="1"/>
            <p:nvPr/>
          </p:nvSpPr>
          <p:spPr>
            <a:xfrm>
              <a:off x="-71901" y="6041302"/>
              <a:ext cx="9384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</a:rPr>
                <a:t>-1.2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136" name="Google Shape;136;g31b9491b070_0_84"/>
            <p:cNvSpPr txBox="1"/>
            <p:nvPr/>
          </p:nvSpPr>
          <p:spPr>
            <a:xfrm>
              <a:off x="2191775" y="6041300"/>
              <a:ext cx="749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FF0000"/>
                  </a:solidFill>
                </a:rPr>
                <a:t>-0.5</a:t>
              </a:r>
              <a:endParaRPr sz="1800">
                <a:solidFill>
                  <a:srgbClr val="FF0000"/>
                </a:solidFill>
              </a:endParaRPr>
            </a:p>
          </p:txBody>
        </p:sp>
        <p:sp>
          <p:nvSpPr>
            <p:cNvPr id="137" name="Google Shape;137;g31b9491b070_0_84"/>
            <p:cNvSpPr txBox="1"/>
            <p:nvPr/>
          </p:nvSpPr>
          <p:spPr>
            <a:xfrm>
              <a:off x="4455450" y="6041300"/>
              <a:ext cx="749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</a:rPr>
                <a:t>0</a:t>
              </a:r>
              <a:endParaRPr sz="2000">
                <a:solidFill>
                  <a:srgbClr val="FF0000"/>
                </a:solidFill>
              </a:endParaRPr>
            </a:p>
          </p:txBody>
        </p:sp>
        <p:sp>
          <p:nvSpPr>
            <p:cNvPr id="138" name="Google Shape;138;g31b9491b070_0_84"/>
            <p:cNvSpPr txBox="1"/>
            <p:nvPr/>
          </p:nvSpPr>
          <p:spPr>
            <a:xfrm>
              <a:off x="5619600" y="6041300"/>
              <a:ext cx="749400" cy="6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</a:rPr>
                <a:t>0.5</a:t>
              </a:r>
              <a:endParaRPr sz="2000">
                <a:solidFill>
                  <a:srgbClr val="FF0000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0000"/>
                </a:solidFill>
              </a:endParaRPr>
            </a:p>
          </p:txBody>
        </p:sp>
      </p:grpSp>
      <p:sp>
        <p:nvSpPr>
          <p:cNvPr id="139" name="Google Shape;139;g31b9491b070_0_8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Lab 8 Mountain </a:t>
            </a:r>
            <a:r>
              <a:rPr lang="en-US" altLang="zh-TW" dirty="0"/>
              <a:t>C</a:t>
            </a:r>
            <a:r>
              <a:rPr lang="zh-TW" dirty="0"/>
              <a:t>ar 介紹</a:t>
            </a:r>
            <a:endParaRPr dirty="0"/>
          </a:p>
        </p:txBody>
      </p:sp>
      <p:pic>
        <p:nvPicPr>
          <p:cNvPr id="140" name="Google Shape;140;g31b9491b070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825" y="3342049"/>
            <a:ext cx="6291209" cy="80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31b9491b070_0_84"/>
          <p:cNvSpPr txBox="1"/>
          <p:nvPr/>
        </p:nvSpPr>
        <p:spPr>
          <a:xfrm>
            <a:off x="208200" y="2199500"/>
            <a:ext cx="27483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 b="1">
                <a:solidFill>
                  <a:schemeClr val="dk1"/>
                </a:solidFill>
              </a:rPr>
              <a:t>0</a:t>
            </a:r>
            <a:r>
              <a:rPr lang="zh-TW" sz="2000">
                <a:solidFill>
                  <a:schemeClr val="dk1"/>
                </a:solidFill>
              </a:rPr>
              <a:t>: 向左加速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 b="1">
                <a:solidFill>
                  <a:schemeClr val="dk1"/>
                </a:solidFill>
              </a:rPr>
              <a:t>1</a:t>
            </a:r>
            <a:r>
              <a:rPr lang="zh-TW" sz="2000">
                <a:solidFill>
                  <a:schemeClr val="dk1"/>
                </a:solidFill>
              </a:rPr>
              <a:t>: 不加速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zh-TW" sz="2000" b="1">
                <a:solidFill>
                  <a:schemeClr val="dk1"/>
                </a:solidFill>
              </a:rPr>
              <a:t>2</a:t>
            </a:r>
            <a:r>
              <a:rPr lang="zh-TW" sz="2000">
                <a:solidFill>
                  <a:schemeClr val="dk1"/>
                </a:solidFill>
              </a:rPr>
              <a:t>: 向右加速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2" name="Google Shape;142;g31b9491b070_0_84"/>
          <p:cNvSpPr/>
          <p:nvPr/>
        </p:nvSpPr>
        <p:spPr>
          <a:xfrm>
            <a:off x="6993825" y="3344466"/>
            <a:ext cx="749400" cy="317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1b9491b070_0_84"/>
          <p:cNvSpPr/>
          <p:nvPr/>
        </p:nvSpPr>
        <p:spPr>
          <a:xfrm>
            <a:off x="7881237" y="3351320"/>
            <a:ext cx="1587600" cy="317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31b9491b070_0_84"/>
          <p:cNvSpPr/>
          <p:nvPr/>
        </p:nvSpPr>
        <p:spPr>
          <a:xfrm>
            <a:off x="9606850" y="3355618"/>
            <a:ext cx="2215500" cy="317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b9491b070_0_104"/>
          <p:cNvSpPr txBox="1">
            <a:spLocks noGrp="1"/>
          </p:cNvSpPr>
          <p:nvPr>
            <p:ph type="body" idx="1"/>
          </p:nvPr>
        </p:nvSpPr>
        <p:spPr>
          <a:xfrm>
            <a:off x="591014" y="1104175"/>
            <a:ext cx="11265585" cy="6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000" b="1" dirty="0"/>
              <a:t>獎勵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b="1" dirty="0"/>
              <a:t>每一個時間步，agent 都會收到 -1 的獎勵</a:t>
            </a:r>
            <a:r>
              <a:rPr lang="zh-TW" sz="2000" dirty="0"/>
              <a:t>。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代表 agent 在環境中停留的時間越長，它所獲得的累積獎勵就越低。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000" b="1" dirty="0"/>
              <a:t>回合結束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b="1" dirty="0"/>
              <a:t>終止 (Termination)</a:t>
            </a:r>
            <a:r>
              <a:rPr lang="zh-TW" sz="2000" dirty="0"/>
              <a:t>: 當汽車的位置大於或等於 0.5 (目標位置) 時，回合結束。</a:t>
            </a:r>
            <a:endParaRPr sz="2000" dirty="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b="1" dirty="0"/>
              <a:t>截斷 (Truncation)</a:t>
            </a:r>
            <a:r>
              <a:rPr lang="zh-TW" sz="2000" dirty="0"/>
              <a:t>: 如果回合持續了 200 個時間步，即使汽車尚未到達目標位置，回合也會被截斷。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zh-TW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altLang="zh-TW" sz="20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000" b="1" dirty="0"/>
              <a:t>目標</a:t>
            </a:r>
            <a:endParaRPr sz="2000" b="1" dirty="0"/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代理的目標是學習一個</a:t>
            </a:r>
            <a:r>
              <a:rPr lang="zh-TW" sz="2000" b="1" dirty="0"/>
              <a:t>策略</a:t>
            </a:r>
            <a:r>
              <a:rPr lang="zh-TW" sz="2000" dirty="0"/>
              <a:t>，讓汽車能夠：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zh-TW" sz="2000" b="1" dirty="0"/>
              <a:t>盡快</a:t>
            </a:r>
            <a:r>
              <a:rPr lang="zh-TW" sz="2000" dirty="0"/>
              <a:t>地到達目標位置。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○"/>
            </a:pPr>
            <a:r>
              <a:rPr lang="zh-TW" sz="2000" dirty="0"/>
              <a:t>在最短的時間內獲得</a:t>
            </a:r>
            <a:r>
              <a:rPr lang="zh-TW" sz="2000" b="1" dirty="0"/>
              <a:t>最高的累積獎勵</a:t>
            </a:r>
            <a:endParaRPr sz="2000" b="1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zh-TW" sz="2000" dirty="0"/>
            </a:br>
            <a:endParaRPr sz="2000" dirty="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g31b9491b070_0_104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  <p:sp>
        <p:nvSpPr>
          <p:cNvPr id="151" name="Google Shape;151;g31b9491b070_0_10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Lab 8 Mountain </a:t>
            </a:r>
            <a:r>
              <a:rPr lang="en-US" altLang="zh-TW" dirty="0"/>
              <a:t>C</a:t>
            </a:r>
            <a:r>
              <a:rPr lang="zh-TW" dirty="0"/>
              <a:t>ar 介紹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eced432c8_0_3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  <p:sp>
        <p:nvSpPr>
          <p:cNvPr id="157" name="Google Shape;157;g31eced432c8_0_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Mountain </a:t>
            </a:r>
            <a:r>
              <a:rPr lang="en-US" altLang="zh-TW" dirty="0"/>
              <a:t>C</a:t>
            </a:r>
            <a:r>
              <a:rPr lang="zh-TW" dirty="0"/>
              <a:t>ar 原始實驗</a:t>
            </a:r>
            <a:endParaRPr dirty="0"/>
          </a:p>
        </p:txBody>
      </p:sp>
      <p:pic>
        <p:nvPicPr>
          <p:cNvPr id="158" name="Google Shape;158;g31eced432c8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250" y="2368275"/>
            <a:ext cx="8819494" cy="118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31eced432c8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225" y="5153400"/>
            <a:ext cx="5739550" cy="7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31eced432c8_0_3"/>
          <p:cNvSpPr txBox="1"/>
          <p:nvPr/>
        </p:nvSpPr>
        <p:spPr>
          <a:xfrm>
            <a:off x="692250" y="3550450"/>
            <a:ext cx="78387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1"/>
                </a:solidFill>
              </a:rPr>
              <a:t>reward 使用原始 : 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 b="1" dirty="0">
                <a:solidFill>
                  <a:schemeClr val="dk1"/>
                </a:solidFill>
              </a:rPr>
              <a:t>每一個時間步，agent 都會收到 -1 的獎勵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61" name="Google Shape;161;g31eced432c8_0_3"/>
          <p:cNvSpPr txBox="1"/>
          <p:nvPr/>
        </p:nvSpPr>
        <p:spPr>
          <a:xfrm>
            <a:off x="692250" y="1774875"/>
            <a:ext cx="21081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24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altLang="zh-TW" sz="24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400" b="1" dirty="0">
                <a:solidFill>
                  <a:schemeClr val="dk1"/>
                </a:solidFill>
              </a:rPr>
              <a:t>參數設置 : </a:t>
            </a:r>
            <a:endParaRPr sz="24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62" name="Google Shape;162;g31eced432c8_0_3"/>
          <p:cNvSpPr txBox="1"/>
          <p:nvPr/>
        </p:nvSpPr>
        <p:spPr>
          <a:xfrm>
            <a:off x="692250" y="4497300"/>
            <a:ext cx="21081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24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altLang="zh-TW" sz="24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400" b="1" dirty="0">
                <a:solidFill>
                  <a:schemeClr val="dk1"/>
                </a:solidFill>
              </a:rPr>
              <a:t>實踐結果 : </a:t>
            </a:r>
            <a:endParaRPr sz="24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163" name="Google Shape;163;g31eced432c8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5025" y="3206925"/>
            <a:ext cx="4686014" cy="35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zh-TW"/>
              <a:t>Run Lab08</a:t>
            </a:r>
            <a:endParaRPr/>
          </a:p>
        </p:txBody>
      </p:sp>
      <p:pic>
        <p:nvPicPr>
          <p:cNvPr id="169" name="Google Shape;16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864" y="1882069"/>
            <a:ext cx="7772400" cy="746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864" y="2636888"/>
            <a:ext cx="7772400" cy="5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" descr="一張含有 螢幕擷取畫面, 行, 設計 的圖片&#10;&#10;自動產生的描述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30053" y="1882069"/>
            <a:ext cx="3910285" cy="276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" descr="一張含有 文字, 螢幕擷取畫面, 字型 的圖片&#10;&#10;自動產生的描述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7864" y="3208271"/>
            <a:ext cx="7772400" cy="161123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"/>
          <p:cNvSpPr txBox="1"/>
          <p:nvPr/>
        </p:nvSpPr>
        <p:spPr>
          <a:xfrm>
            <a:off x="3016470" y="4857391"/>
            <a:ext cx="17213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Folder Structure</a:t>
            </a:r>
            <a:endParaRPr sz="18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3"/>
          <p:cNvSpPr txBox="1"/>
          <p:nvPr/>
        </p:nvSpPr>
        <p:spPr>
          <a:xfrm>
            <a:off x="255584" y="5226723"/>
            <a:ext cx="632389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RL_brain.py：DQN 代理實作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run_MountainCar.py：主要訓練腳本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test_MountainCar.py：測試腳本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reward_functions.py：reward function 獨立出來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saved_model/：訓練過後的模型存放在內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logs/：log 資訊</a:t>
            </a:r>
            <a:endParaRPr/>
          </a:p>
        </p:txBody>
      </p:sp>
      <p:sp>
        <p:nvSpPr>
          <p:cNvPr id="175" name="Google Shape;175;p3"/>
          <p:cNvSpPr txBox="1">
            <a:spLocks noGrp="1"/>
          </p:cNvSpPr>
          <p:nvPr>
            <p:ph type="sldNum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佈景主題2NTUT">
  <a:themeElements>
    <a:clrScheme name="高階主管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1229</Words>
  <Application>Microsoft Macintosh PowerPoint</Application>
  <PresentationFormat>寬螢幕</PresentationFormat>
  <Paragraphs>178</Paragraphs>
  <Slides>21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Calibri</vt:lpstr>
      <vt:lpstr>Arial</vt:lpstr>
      <vt:lpstr>Times New Roman</vt:lpstr>
      <vt:lpstr>Microsoft JhengHei</vt:lpstr>
      <vt:lpstr>Century Gothic</vt:lpstr>
      <vt:lpstr>Roboto Mono</vt:lpstr>
      <vt:lpstr>1_佈景主題2NTUT</vt:lpstr>
      <vt:lpstr>AI Lab 8 Report</vt:lpstr>
      <vt:lpstr>Open AI gym for Lab 8 </vt:lpstr>
      <vt:lpstr>Lab 8 Mountain Car 介紹</vt:lpstr>
      <vt:lpstr>Lab 8 Mountain Car 介紹</vt:lpstr>
      <vt:lpstr>Lab 8 Mountain Car 介紹</vt:lpstr>
      <vt:lpstr>Lab 8 Mountain Car 介紹</vt:lpstr>
      <vt:lpstr>Lab 8 Mountain Car 介紹</vt:lpstr>
      <vt:lpstr>Mountain Car 原始實驗</vt:lpstr>
      <vt:lpstr>Run Lab08</vt:lpstr>
      <vt:lpstr>實驗影片</vt:lpstr>
      <vt:lpstr>Program RL_brain.py</vt:lpstr>
      <vt:lpstr>Program RL_brain.py</vt:lpstr>
      <vt:lpstr>Program RL_brain.py</vt:lpstr>
      <vt:lpstr>Program RL_brain.py</vt:lpstr>
      <vt:lpstr>Program reward_functions.py</vt:lpstr>
      <vt:lpstr>Program reward_functions.py</vt:lpstr>
      <vt:lpstr>Program: run_MountainCar.py</vt:lpstr>
      <vt:lpstr>Loss function</vt:lpstr>
      <vt:lpstr>Training and Test Loss function</vt:lpstr>
      <vt:lpstr>Training and Test Loss function</vt:lpstr>
      <vt:lpstr>Ref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Lab 8 Report</dc:title>
  <dc:creator>User_ece</dc:creator>
  <cp:lastModifiedBy>昀鴻 陳</cp:lastModifiedBy>
  <cp:revision>1</cp:revision>
  <dcterms:created xsi:type="dcterms:W3CDTF">2021-07-19T03:16:17Z</dcterms:created>
  <dcterms:modified xsi:type="dcterms:W3CDTF">2024-12-03T11:30:26Z</dcterms:modified>
</cp:coreProperties>
</file>